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  <p:sldMasterId id="2147483934" r:id="rId2"/>
    <p:sldMasterId id="2147484024" r:id="rId3"/>
  </p:sldMasterIdLst>
  <p:notesMasterIdLst>
    <p:notesMasterId r:id="rId28"/>
  </p:notesMasterIdLst>
  <p:sldIdLst>
    <p:sldId id="256" r:id="rId4"/>
    <p:sldId id="356" r:id="rId5"/>
    <p:sldId id="443" r:id="rId6"/>
    <p:sldId id="320" r:id="rId7"/>
    <p:sldId id="444" r:id="rId8"/>
    <p:sldId id="445" r:id="rId9"/>
    <p:sldId id="395" r:id="rId10"/>
    <p:sldId id="381" r:id="rId11"/>
    <p:sldId id="446" r:id="rId12"/>
    <p:sldId id="447" r:id="rId13"/>
    <p:sldId id="464" r:id="rId14"/>
    <p:sldId id="467" r:id="rId15"/>
    <p:sldId id="466" r:id="rId16"/>
    <p:sldId id="465" r:id="rId17"/>
    <p:sldId id="468" r:id="rId18"/>
    <p:sldId id="448" r:id="rId19"/>
    <p:sldId id="469" r:id="rId20"/>
    <p:sldId id="456" r:id="rId21"/>
    <p:sldId id="462" r:id="rId22"/>
    <p:sldId id="463" r:id="rId23"/>
    <p:sldId id="451" r:id="rId24"/>
    <p:sldId id="470" r:id="rId25"/>
    <p:sldId id="428" r:id="rId26"/>
    <p:sldId id="441" r:id="rId27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13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199A815-158E-48CE-995F-FDE10A0D19DE}" type="datetimeFigureOut">
              <a:rPr lang="de-DE" smtClean="0"/>
              <a:t>11.08.2020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F59E932-7D8B-4B90-8546-AA80BC354C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36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7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508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5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6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6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423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84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023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372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349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251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E443-C203-485D-A842-977664C0CB1F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49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9ACE-216B-491A-8438-80DDDA2BE6C0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6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E17E-F384-4D61-9D6F-9EBD3688E65F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09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2A0-058D-4C66-BB2F-EFD88892D3D5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3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E991-89CA-41AE-AC9D-3AC27A6F3749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64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A8A7-4A7C-4E51-B761-C6A36AAC9BE2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101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236E-7944-4AFA-B5BF-3756F4D8CB87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9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A7DD-3949-4FD0-99C8-EE883587E21C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1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44B-0B03-4998-9E7C-E1418FC58F04}" type="datetime1">
              <a:rPr lang="de-DE" smtClean="0"/>
              <a:t>11.08.2020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E4D1-3618-4775-924F-A389E91FF830}" type="datetime1">
              <a:rPr lang="de-DE" smtClean="0"/>
              <a:t>11.08.2020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81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241-5BD7-40D8-803B-2EA17DAC0944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86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CE4B-76BB-4D22-9553-F66CE05100C9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247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B3F6-CCD9-46F0-B5A4-69CC8F3B083E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083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ECC0-0694-4302-A086-92D53AECC408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424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1208-4F36-4937-9278-14168F9A2059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517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5AD9-1D89-40E8-B30D-C92B75FB45A7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90611" y="1134208"/>
            <a:ext cx="65608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94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BA4B-2942-41CA-9D0C-3FB8334C7085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0A94DC-D7E6-425E-A400-AB8C6B96D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71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9E7-A51F-43AE-8683-B373F40757DA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DD91527-C2E1-4857-9C10-60DC827A6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8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1E71-C426-406A-9434-F469F074244C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8947E7-4C6E-4DF3-98F9-F9BDC1AE1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96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07AE-9C93-4296-A3C9-52224845D09B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C920B7C-632B-4848-AED7-790481B3D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0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24C5-A33A-42C7-A196-C55C338A9C95}" type="datetime1">
              <a:rPr lang="de-DE" smtClean="0"/>
              <a:t>11.08.2020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70DBB4-CD57-4E7E-9122-982B61404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EF05-8FEC-446E-99C4-87B6EFD66B3A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6E42E2-486F-47AF-8FD5-C2626BB73F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8CA8-E3DB-4A8A-B73F-75979CCF69C4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030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5F5FED-D1AE-471A-A2C1-8D3C1A8A21B6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D995F1-CE01-440C-BB4B-202E0DED5F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2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0523-E27F-4D06-A8D0-AF18746433F7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D3AABDE-05AE-4AD7-A70D-756A71FFB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07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C8DC-9F50-41A3-84C5-12DF7E9F2DF3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F0DE5B-D7C4-41C5-975F-E727A5479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5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D472-0C9F-4EE3-8D47-8C2BAC41E83A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B958C5-1E27-48B9-BEE8-8AF2B857D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A703-2B46-4D08-9701-BA87CD32786C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28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F2CE-BE32-4502-8288-7D366932D188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132-07D7-4CFC-92BD-4F838BEC762F}" type="datetime1">
              <a:rPr lang="de-DE" smtClean="0"/>
              <a:t>11.08.2020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C125-9BBB-4C68-81D0-DDFC9E64DB2A}" type="datetime1">
              <a:rPr lang="de-DE" smtClean="0"/>
              <a:t>11.08.2020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625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1CFD-2010-493E-8699-562721B23C76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81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EAD0-B394-4E0A-BCC4-D5F689F8DBC6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70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488D96C-3134-4CDD-A510-D3DEE1799855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28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7FCF04-C40B-4408-9281-A070A44BEB11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06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8AB140-BB6C-4764-817B-7C357C6598E4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9FB088-A204-40D5-9E80-76E13A4F4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9" t="26860" r="19490" b="16530"/>
          <a:stretch/>
        </p:blipFill>
        <p:spPr>
          <a:xfrm>
            <a:off x="1150983" y="1168900"/>
            <a:ext cx="6842034" cy="45818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49CFA-E0A4-4239-AA68-0114D1903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455" y="-874689"/>
            <a:ext cx="5170875" cy="3870664"/>
          </a:xfrm>
        </p:spPr>
        <p:txBody>
          <a:bodyPr anchor="ctr">
            <a:normAutofit/>
          </a:bodyPr>
          <a:lstStyle/>
          <a:p>
            <a:pPr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5400" b="1" dirty="0"/>
              <a:t>Rescue Robot</a:t>
            </a:r>
            <a:br>
              <a:rPr lang="de-DE" sz="3200" b="1" dirty="0"/>
            </a:br>
            <a:br>
              <a:rPr lang="de-DE" sz="2000" b="1" dirty="0"/>
            </a:br>
            <a:r>
              <a:rPr lang="de-DE" sz="2000" b="1" dirty="0"/>
              <a:t> </a:t>
            </a:r>
            <a:r>
              <a:rPr lang="de-DE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Projekt angewandte Elektrotechnik</a:t>
            </a:r>
            <a:endParaRPr lang="de-DE" sz="1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5C63E5-F6E3-4782-BBCD-C3D0CAA5D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770" y="5750758"/>
            <a:ext cx="6413324" cy="890656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de-DE" sz="1600" spc="-50" dirty="0">
                <a:solidFill>
                  <a:schemeClr val="tx2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Bruno Berger / Lukas Walter / Melanie Löbel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C2F8757-8A98-4A2C-B221-8EAE0AFCAC3F}"/>
              </a:ext>
            </a:extLst>
          </p:cNvPr>
          <p:cNvSpPr txBox="1">
            <a:spLocks/>
          </p:cNvSpPr>
          <p:nvPr/>
        </p:nvSpPr>
        <p:spPr>
          <a:xfrm>
            <a:off x="3435761" y="4993860"/>
            <a:ext cx="5503947" cy="1556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DE" sz="1900" dirty="0"/>
          </a:p>
          <a:p>
            <a:endParaRPr lang="de-DE" b="1" dirty="0"/>
          </a:p>
          <a:p>
            <a:r>
              <a:rPr lang="de-DE" b="1" dirty="0"/>
              <a:t>10.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BBF4E4-6D06-40AE-BAE7-1BDB6DA84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8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10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762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9C1667-7C80-4A6B-8BA1-5855B01D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3" t="28685" r="20816" b="17111"/>
          <a:stretch/>
        </p:blipFill>
        <p:spPr>
          <a:xfrm>
            <a:off x="953235" y="1925711"/>
            <a:ext cx="3329440" cy="211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C51A100-C01B-41AB-B095-7903BA74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18526" r="13877" b="20340"/>
          <a:stretch/>
        </p:blipFill>
        <p:spPr>
          <a:xfrm>
            <a:off x="4552555" y="4067864"/>
            <a:ext cx="3509854" cy="2112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82A0D21-72AA-4C67-92BA-8825B77A4E1E}"/>
              </a:ext>
            </a:extLst>
          </p:cNvPr>
          <p:cNvSpPr txBox="1"/>
          <p:nvPr/>
        </p:nvSpPr>
        <p:spPr>
          <a:xfrm>
            <a:off x="4662119" y="1925711"/>
            <a:ext cx="340029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Übernahme + Ergänzungen </a:t>
            </a:r>
          </a:p>
          <a:p>
            <a:r>
              <a:rPr lang="de-DE" sz="1600" b="1" dirty="0"/>
              <a:t>aus verschiedenen Prototypen: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Greifer + Greifarm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LIDAR + Peripherie auf Drehpodest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Stützarme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Kettenantrieb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Turbine mit Ruder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Box für gesammelte radioaktive Objekte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Offene Box für „Erste Hilfe“ Koffer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4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11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212A03-C8BA-4BFC-AB6D-9B62E883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491" y="2018525"/>
            <a:ext cx="8702430" cy="337147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5CA11B3-52FC-42F8-9F47-4A991D93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8" y="1830557"/>
            <a:ext cx="3785662" cy="420833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AC11B5-690C-4BE6-88F8-C8D69A8E167B}"/>
              </a:ext>
            </a:extLst>
          </p:cNvPr>
          <p:cNvSpPr txBox="1"/>
          <p:nvPr/>
        </p:nvSpPr>
        <p:spPr>
          <a:xfrm>
            <a:off x="900638" y="6038890"/>
            <a:ext cx="1734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Class Diagramm</a:t>
            </a:r>
          </a:p>
        </p:txBody>
      </p:sp>
    </p:spTree>
    <p:extLst>
      <p:ext uri="{BB962C8B-B14F-4D97-AF65-F5344CB8AC3E}">
        <p14:creationId xmlns:p14="http://schemas.microsoft.com/office/powerpoint/2010/main" val="131594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12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00638" y="6038890"/>
            <a:ext cx="1734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Class Diagramm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212A03-C8BA-4BFC-AB6D-9B62E883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491" y="2018525"/>
            <a:ext cx="8702430" cy="337147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04F391-532C-4996-AD76-C9F0FF90137B}"/>
              </a:ext>
            </a:extLst>
          </p:cNvPr>
          <p:cNvSpPr txBox="1"/>
          <p:nvPr/>
        </p:nvSpPr>
        <p:spPr>
          <a:xfrm>
            <a:off x="4953849" y="1904225"/>
            <a:ext cx="30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b="1" dirty="0"/>
              <a:t>Signal </a:t>
            </a:r>
            <a:r>
              <a:rPr lang="de-DE" b="1" dirty="0" err="1"/>
              <a:t>transmit</a:t>
            </a:r>
            <a:r>
              <a:rPr lang="de-DE" b="1" dirty="0"/>
              <a:t> / </a:t>
            </a:r>
            <a:r>
              <a:rPr lang="de-DE" b="1" dirty="0" err="1"/>
              <a:t>reception</a:t>
            </a:r>
            <a:endParaRPr lang="de-DE" b="1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B51D5E-F83A-461F-9759-A82CCFB16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8" y="1830557"/>
            <a:ext cx="3785662" cy="4208333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7D03231-D217-45E1-83AB-09210D14BBC0}"/>
              </a:ext>
            </a:extLst>
          </p:cNvPr>
          <p:cNvCxnSpPr>
            <a:cxnSpLocks/>
          </p:cNvCxnSpPr>
          <p:nvPr/>
        </p:nvCxnSpPr>
        <p:spPr>
          <a:xfrm>
            <a:off x="1314450" y="1980425"/>
            <a:ext cx="3209925" cy="103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3D41BE5-C96D-40C8-814E-9DB10BC456A9}"/>
              </a:ext>
            </a:extLst>
          </p:cNvPr>
          <p:cNvCxnSpPr>
            <a:cxnSpLocks/>
          </p:cNvCxnSpPr>
          <p:nvPr/>
        </p:nvCxnSpPr>
        <p:spPr>
          <a:xfrm>
            <a:off x="1314450" y="1980425"/>
            <a:ext cx="0" cy="4770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1C317FE-723B-42C5-AB33-7DA7B0B229F4}"/>
              </a:ext>
            </a:extLst>
          </p:cNvPr>
          <p:cNvCxnSpPr>
            <a:cxnSpLocks/>
          </p:cNvCxnSpPr>
          <p:nvPr/>
        </p:nvCxnSpPr>
        <p:spPr>
          <a:xfrm>
            <a:off x="1314449" y="2457450"/>
            <a:ext cx="10191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89D134-795F-4CEA-9D29-3DE6EA0023A8}"/>
              </a:ext>
            </a:extLst>
          </p:cNvPr>
          <p:cNvCxnSpPr>
            <a:cxnSpLocks/>
          </p:cNvCxnSpPr>
          <p:nvPr/>
        </p:nvCxnSpPr>
        <p:spPr>
          <a:xfrm>
            <a:off x="2333625" y="2457451"/>
            <a:ext cx="0" cy="5143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563D208F-474D-4D22-BC87-3164701A4B53}"/>
              </a:ext>
            </a:extLst>
          </p:cNvPr>
          <p:cNvCxnSpPr>
            <a:cxnSpLocks/>
          </p:cNvCxnSpPr>
          <p:nvPr/>
        </p:nvCxnSpPr>
        <p:spPr>
          <a:xfrm>
            <a:off x="2338387" y="2961151"/>
            <a:ext cx="1014413" cy="103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323A6423-2F27-49C5-9ABC-776EDEC4D32E}"/>
              </a:ext>
            </a:extLst>
          </p:cNvPr>
          <p:cNvCxnSpPr>
            <a:cxnSpLocks/>
          </p:cNvCxnSpPr>
          <p:nvPr/>
        </p:nvCxnSpPr>
        <p:spPr>
          <a:xfrm>
            <a:off x="3352800" y="2971451"/>
            <a:ext cx="0" cy="5154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5C56CC4-95B6-4B3A-A610-6F0E2BD24B22}"/>
              </a:ext>
            </a:extLst>
          </p:cNvPr>
          <p:cNvCxnSpPr>
            <a:cxnSpLocks/>
          </p:cNvCxnSpPr>
          <p:nvPr/>
        </p:nvCxnSpPr>
        <p:spPr>
          <a:xfrm flipV="1">
            <a:off x="3348886" y="3475151"/>
            <a:ext cx="1175489" cy="117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50F237C-3C59-4FEC-8229-E0190DCE34F3}"/>
              </a:ext>
            </a:extLst>
          </p:cNvPr>
          <p:cNvCxnSpPr>
            <a:cxnSpLocks/>
          </p:cNvCxnSpPr>
          <p:nvPr/>
        </p:nvCxnSpPr>
        <p:spPr>
          <a:xfrm>
            <a:off x="4524375" y="1989385"/>
            <a:ext cx="0" cy="14857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264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13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212A03-C8BA-4BFC-AB6D-9B62E883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491" y="2018525"/>
            <a:ext cx="8702430" cy="337147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04F391-532C-4996-AD76-C9F0FF90137B}"/>
              </a:ext>
            </a:extLst>
          </p:cNvPr>
          <p:cNvSpPr txBox="1"/>
          <p:nvPr/>
        </p:nvSpPr>
        <p:spPr>
          <a:xfrm>
            <a:off x="4953849" y="1904225"/>
            <a:ext cx="2963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Signal </a:t>
            </a:r>
            <a:r>
              <a:rPr lang="de-DE" dirty="0" err="1"/>
              <a:t>transmit</a:t>
            </a:r>
            <a:r>
              <a:rPr lang="de-DE" dirty="0"/>
              <a:t> / </a:t>
            </a:r>
            <a:r>
              <a:rPr lang="de-DE" dirty="0" err="1"/>
              <a:t>reception</a:t>
            </a:r>
            <a:endParaRPr lang="de-DE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b="1" dirty="0"/>
              <a:t>Signal </a:t>
            </a:r>
            <a:r>
              <a:rPr lang="de-DE" b="1" dirty="0" err="1"/>
              <a:t>calculation</a:t>
            </a: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A10B3C-751B-4D6F-9174-825178CD6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8" y="1830557"/>
            <a:ext cx="3785662" cy="420833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93AB142-8172-4013-921D-C138C5602B6A}"/>
              </a:ext>
            </a:extLst>
          </p:cNvPr>
          <p:cNvSpPr txBox="1"/>
          <p:nvPr/>
        </p:nvSpPr>
        <p:spPr>
          <a:xfrm>
            <a:off x="900638" y="6038890"/>
            <a:ext cx="1734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Class Diagramm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15DC62C-7A45-4E02-8667-86AE0462C0C9}"/>
              </a:ext>
            </a:extLst>
          </p:cNvPr>
          <p:cNvCxnSpPr>
            <a:cxnSpLocks/>
          </p:cNvCxnSpPr>
          <p:nvPr/>
        </p:nvCxnSpPr>
        <p:spPr>
          <a:xfrm>
            <a:off x="1159748" y="2540256"/>
            <a:ext cx="10945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761C785-AD02-4886-BC68-0F79CF3EB533}"/>
              </a:ext>
            </a:extLst>
          </p:cNvPr>
          <p:cNvCxnSpPr>
            <a:cxnSpLocks/>
          </p:cNvCxnSpPr>
          <p:nvPr/>
        </p:nvCxnSpPr>
        <p:spPr>
          <a:xfrm>
            <a:off x="2254318" y="2540256"/>
            <a:ext cx="0" cy="4208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C75BD41-2191-41BF-AFD9-FE76F68F56ED}"/>
              </a:ext>
            </a:extLst>
          </p:cNvPr>
          <p:cNvCxnSpPr>
            <a:cxnSpLocks/>
          </p:cNvCxnSpPr>
          <p:nvPr/>
        </p:nvCxnSpPr>
        <p:spPr>
          <a:xfrm>
            <a:off x="2254318" y="2967758"/>
            <a:ext cx="6984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E1D7C8FD-17D4-4609-BFF4-D0EDBAB21C40}"/>
              </a:ext>
            </a:extLst>
          </p:cNvPr>
          <p:cNvCxnSpPr>
            <a:cxnSpLocks/>
          </p:cNvCxnSpPr>
          <p:nvPr/>
        </p:nvCxnSpPr>
        <p:spPr>
          <a:xfrm>
            <a:off x="2952750" y="2967758"/>
            <a:ext cx="0" cy="4612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1F0AB721-5D42-42FA-81D8-BFA5378991C5}"/>
              </a:ext>
            </a:extLst>
          </p:cNvPr>
          <p:cNvCxnSpPr>
            <a:cxnSpLocks/>
          </p:cNvCxnSpPr>
          <p:nvPr/>
        </p:nvCxnSpPr>
        <p:spPr>
          <a:xfrm flipH="1">
            <a:off x="2254318" y="3429000"/>
            <a:ext cx="6984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ABF7AD-8560-4BF6-BE39-61E469113CCC}"/>
              </a:ext>
            </a:extLst>
          </p:cNvPr>
          <p:cNvCxnSpPr>
            <a:cxnSpLocks/>
          </p:cNvCxnSpPr>
          <p:nvPr/>
        </p:nvCxnSpPr>
        <p:spPr>
          <a:xfrm>
            <a:off x="2254318" y="3429000"/>
            <a:ext cx="0" cy="9620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F4A1204A-0E2D-4060-96F7-4A93AACE81C4}"/>
              </a:ext>
            </a:extLst>
          </p:cNvPr>
          <p:cNvCxnSpPr>
            <a:cxnSpLocks/>
          </p:cNvCxnSpPr>
          <p:nvPr/>
        </p:nvCxnSpPr>
        <p:spPr>
          <a:xfrm>
            <a:off x="1159748" y="4391025"/>
            <a:ext cx="10945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DF7B0A6-C474-4858-92A3-2F3F20A8A77A}"/>
              </a:ext>
            </a:extLst>
          </p:cNvPr>
          <p:cNvCxnSpPr>
            <a:cxnSpLocks/>
          </p:cNvCxnSpPr>
          <p:nvPr/>
        </p:nvCxnSpPr>
        <p:spPr>
          <a:xfrm>
            <a:off x="1159748" y="2540256"/>
            <a:ext cx="0" cy="18441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6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14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212A03-C8BA-4BFC-AB6D-9B62E883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491" y="2018525"/>
            <a:ext cx="8702430" cy="337147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04F391-532C-4996-AD76-C9F0FF90137B}"/>
              </a:ext>
            </a:extLst>
          </p:cNvPr>
          <p:cNvSpPr txBox="1"/>
          <p:nvPr/>
        </p:nvSpPr>
        <p:spPr>
          <a:xfrm>
            <a:off x="4953849" y="1904225"/>
            <a:ext cx="2963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Signal </a:t>
            </a:r>
            <a:r>
              <a:rPr lang="de-DE" dirty="0" err="1"/>
              <a:t>transmit</a:t>
            </a:r>
            <a:r>
              <a:rPr lang="de-DE" dirty="0"/>
              <a:t> / </a:t>
            </a:r>
            <a:r>
              <a:rPr lang="de-DE" dirty="0" err="1"/>
              <a:t>reception</a:t>
            </a:r>
            <a:endParaRPr lang="de-DE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Signal </a:t>
            </a:r>
            <a:r>
              <a:rPr lang="de-DE" dirty="0" err="1"/>
              <a:t>calculation</a:t>
            </a:r>
            <a:endParaRPr lang="de-DE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b="1" dirty="0"/>
              <a:t>Motor </a:t>
            </a:r>
            <a:r>
              <a:rPr lang="de-DE" b="1" dirty="0" err="1"/>
              <a:t>control</a:t>
            </a: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363FE2-67B3-451F-B786-F46747C89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8" y="1830557"/>
            <a:ext cx="3785662" cy="420833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F92BF53-56EE-4A72-886B-C6B2281A30B7}"/>
              </a:ext>
            </a:extLst>
          </p:cNvPr>
          <p:cNvSpPr txBox="1"/>
          <p:nvPr/>
        </p:nvSpPr>
        <p:spPr>
          <a:xfrm>
            <a:off x="900638" y="6038890"/>
            <a:ext cx="1734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Class Diagramm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2082CBB-9767-418D-8B85-238CE01C2EBA}"/>
              </a:ext>
            </a:extLst>
          </p:cNvPr>
          <p:cNvCxnSpPr>
            <a:cxnSpLocks/>
          </p:cNvCxnSpPr>
          <p:nvPr/>
        </p:nvCxnSpPr>
        <p:spPr>
          <a:xfrm>
            <a:off x="2378948" y="3540381"/>
            <a:ext cx="19739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EDD6EF0-B550-4839-BA8F-0323F1A145D7}"/>
              </a:ext>
            </a:extLst>
          </p:cNvPr>
          <p:cNvCxnSpPr>
            <a:cxnSpLocks/>
          </p:cNvCxnSpPr>
          <p:nvPr/>
        </p:nvCxnSpPr>
        <p:spPr>
          <a:xfrm>
            <a:off x="2378948" y="3540381"/>
            <a:ext cx="107077" cy="17745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6D6B25C-7C92-4735-AD9F-E4CFE6185AC9}"/>
              </a:ext>
            </a:extLst>
          </p:cNvPr>
          <p:cNvCxnSpPr>
            <a:cxnSpLocks/>
          </p:cNvCxnSpPr>
          <p:nvPr/>
        </p:nvCxnSpPr>
        <p:spPr>
          <a:xfrm>
            <a:off x="1895475" y="5314950"/>
            <a:ext cx="5905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D251683-DA25-4ECF-A482-9D1398F6D14F}"/>
              </a:ext>
            </a:extLst>
          </p:cNvPr>
          <p:cNvCxnSpPr>
            <a:cxnSpLocks/>
          </p:cNvCxnSpPr>
          <p:nvPr/>
        </p:nvCxnSpPr>
        <p:spPr>
          <a:xfrm>
            <a:off x="1895475" y="5314950"/>
            <a:ext cx="0" cy="514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E6622D2-1962-4B77-B137-70846887C86C}"/>
              </a:ext>
            </a:extLst>
          </p:cNvPr>
          <p:cNvCxnSpPr>
            <a:cxnSpLocks/>
          </p:cNvCxnSpPr>
          <p:nvPr/>
        </p:nvCxnSpPr>
        <p:spPr>
          <a:xfrm>
            <a:off x="1895475" y="5829300"/>
            <a:ext cx="24574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E762671-4AC0-4164-9960-7C8B3DB5E197}"/>
              </a:ext>
            </a:extLst>
          </p:cNvPr>
          <p:cNvCxnSpPr>
            <a:cxnSpLocks/>
          </p:cNvCxnSpPr>
          <p:nvPr/>
        </p:nvCxnSpPr>
        <p:spPr>
          <a:xfrm>
            <a:off x="4352925" y="3540381"/>
            <a:ext cx="0" cy="22889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78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15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212A03-C8BA-4BFC-AB6D-9B62E883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491" y="2018525"/>
            <a:ext cx="8702430" cy="337147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04F391-532C-4996-AD76-C9F0FF90137B}"/>
              </a:ext>
            </a:extLst>
          </p:cNvPr>
          <p:cNvSpPr txBox="1"/>
          <p:nvPr/>
        </p:nvSpPr>
        <p:spPr>
          <a:xfrm>
            <a:off x="4953849" y="1904225"/>
            <a:ext cx="2963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Signal </a:t>
            </a:r>
            <a:r>
              <a:rPr lang="de-DE" dirty="0" err="1"/>
              <a:t>transmit</a:t>
            </a:r>
            <a:r>
              <a:rPr lang="de-DE" dirty="0"/>
              <a:t> / </a:t>
            </a:r>
            <a:r>
              <a:rPr lang="de-DE" dirty="0" err="1"/>
              <a:t>reception</a:t>
            </a:r>
            <a:endParaRPr lang="de-DE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Signal </a:t>
            </a:r>
            <a:r>
              <a:rPr lang="de-DE" dirty="0" err="1"/>
              <a:t>calculation</a:t>
            </a:r>
            <a:endParaRPr lang="de-DE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Motor </a:t>
            </a:r>
            <a:r>
              <a:rPr lang="de-DE" dirty="0" err="1"/>
              <a:t>control</a:t>
            </a:r>
            <a:endParaRPr lang="de-DE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b="1" dirty="0" err="1"/>
              <a:t>Peripheral</a:t>
            </a:r>
            <a:r>
              <a:rPr lang="de-DE" b="1" dirty="0"/>
              <a:t> </a:t>
            </a:r>
            <a:r>
              <a:rPr lang="de-DE" b="1" dirty="0" err="1"/>
              <a:t>device</a:t>
            </a:r>
            <a:r>
              <a:rPr lang="de-DE" b="1" dirty="0"/>
              <a:t> </a:t>
            </a:r>
            <a:r>
              <a:rPr lang="de-DE" b="1" dirty="0" err="1"/>
              <a:t>control</a:t>
            </a: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363FE2-67B3-451F-B786-F46747C89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8" y="1830557"/>
            <a:ext cx="3785662" cy="420833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F92BF53-56EE-4A72-886B-C6B2281A30B7}"/>
              </a:ext>
            </a:extLst>
          </p:cNvPr>
          <p:cNvSpPr txBox="1"/>
          <p:nvPr/>
        </p:nvSpPr>
        <p:spPr>
          <a:xfrm>
            <a:off x="900638" y="6038890"/>
            <a:ext cx="1734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Class Diagramm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1C086F-8DEA-4E84-BA65-62A102687085}"/>
              </a:ext>
            </a:extLst>
          </p:cNvPr>
          <p:cNvSpPr/>
          <p:nvPr/>
        </p:nvSpPr>
        <p:spPr>
          <a:xfrm>
            <a:off x="1019175" y="4429125"/>
            <a:ext cx="1495425" cy="866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48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Abb.11: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212A03-C8BA-4BFC-AB6D-9B62E883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1994596"/>
            <a:ext cx="8702430" cy="3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61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ABB9DA5-817B-4690-BF2C-3CA59B754EB8}"/>
              </a:ext>
            </a:extLst>
          </p:cNvPr>
          <p:cNvSpPr txBox="1"/>
          <p:nvPr/>
        </p:nvSpPr>
        <p:spPr>
          <a:xfrm>
            <a:off x="822960" y="1856791"/>
            <a:ext cx="7203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Signalverfolgung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Fortbewegung (an Land und im Wasser)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Navigation (Hindernisse umfahren)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Objekterkennung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Greifen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Kommunikation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Firmengelände</a:t>
            </a:r>
          </a:p>
        </p:txBody>
      </p:sp>
    </p:spTree>
    <p:extLst>
      <p:ext uri="{BB962C8B-B14F-4D97-AF65-F5344CB8AC3E}">
        <p14:creationId xmlns:p14="http://schemas.microsoft.com/office/powerpoint/2010/main" val="1255784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386C95D-F967-472E-816D-20BBB9E1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8" y="2183292"/>
            <a:ext cx="5763122" cy="38049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706ECE-F98E-4FAF-8016-06D473A783B0}"/>
              </a:ext>
            </a:extLst>
          </p:cNvPr>
          <p:cNvSpPr txBox="1"/>
          <p:nvPr/>
        </p:nvSpPr>
        <p:spPr>
          <a:xfrm>
            <a:off x="926928" y="6056047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Abb.12:  Submodule „</a:t>
            </a:r>
            <a:r>
              <a:rPr lang="de-DE" sz="1200" b="1" dirty="0" err="1"/>
              <a:t>Premises</a:t>
            </a:r>
            <a:r>
              <a:rPr lang="de-DE" sz="1200" b="1" dirty="0"/>
              <a:t>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20D6B1-FAD2-49F5-B1C2-069EEE0EAC28}"/>
              </a:ext>
            </a:extLst>
          </p:cNvPr>
          <p:cNvSpPr txBox="1"/>
          <p:nvPr/>
        </p:nvSpPr>
        <p:spPr>
          <a:xfrm>
            <a:off x="822960" y="1813960"/>
            <a:ext cx="281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Submodule: Firmengelände</a:t>
            </a:r>
          </a:p>
        </p:txBody>
      </p:sp>
    </p:spTree>
    <p:extLst>
      <p:ext uri="{BB962C8B-B14F-4D97-AF65-F5344CB8AC3E}">
        <p14:creationId xmlns:p14="http://schemas.microsoft.com/office/powerpoint/2010/main" val="133192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706ECE-F98E-4FAF-8016-06D473A783B0}"/>
              </a:ext>
            </a:extLst>
          </p:cNvPr>
          <p:cNvSpPr txBox="1"/>
          <p:nvPr/>
        </p:nvSpPr>
        <p:spPr>
          <a:xfrm>
            <a:off x="926928" y="6056047"/>
            <a:ext cx="2390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Abb.13: Ausschnitt aus „</a:t>
            </a:r>
            <a:r>
              <a:rPr lang="de-DE" sz="1200" b="1" dirty="0" err="1"/>
              <a:t>Premises</a:t>
            </a:r>
            <a:r>
              <a:rPr lang="de-DE" sz="1200" b="1" dirty="0"/>
              <a:t>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20D6B1-FAD2-49F5-B1C2-069EEE0EAC28}"/>
              </a:ext>
            </a:extLst>
          </p:cNvPr>
          <p:cNvSpPr txBox="1"/>
          <p:nvPr/>
        </p:nvSpPr>
        <p:spPr>
          <a:xfrm>
            <a:off x="822960" y="1813960"/>
            <a:ext cx="22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Submodule: </a:t>
            </a:r>
            <a:r>
              <a:rPr lang="de-DE" b="1" dirty="0" err="1">
                <a:solidFill>
                  <a:srgbClr val="0070C0"/>
                </a:solidFill>
              </a:rPr>
              <a:t>Premises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F7EA2D-55D7-475C-9BB2-FD568D1B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8" y="2253174"/>
            <a:ext cx="5926882" cy="373299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1C77850-626C-41E3-81CC-C9C916AAAD4F}"/>
              </a:ext>
            </a:extLst>
          </p:cNvPr>
          <p:cNvSpPr txBox="1"/>
          <p:nvPr/>
        </p:nvSpPr>
        <p:spPr>
          <a:xfrm>
            <a:off x="6987785" y="2364526"/>
            <a:ext cx="1234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S = Start </a:t>
            </a:r>
            <a:r>
              <a:rPr lang="de-DE" sz="1400" b="1" dirty="0" err="1"/>
              <a:t>point</a:t>
            </a:r>
            <a:endParaRPr lang="de-DE" sz="1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63E307-242B-4979-8FD9-8EAA98245746}"/>
              </a:ext>
            </a:extLst>
          </p:cNvPr>
          <p:cNvSpPr txBox="1"/>
          <p:nvPr/>
        </p:nvSpPr>
        <p:spPr>
          <a:xfrm>
            <a:off x="6987785" y="2630932"/>
            <a:ext cx="1956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0" u="none" strike="noStrike" dirty="0">
                <a:effectLst/>
                <a:latin typeface="SFMono-Regular"/>
              </a:rPr>
              <a:t>R =Radioaktive </a:t>
            </a:r>
            <a:r>
              <a:rPr lang="de-DE" sz="1400" b="1" i="0" u="none" strike="noStrike" dirty="0" err="1">
                <a:effectLst/>
                <a:latin typeface="SFMono-Regular"/>
              </a:rPr>
              <a:t>obstacle</a:t>
            </a:r>
            <a:endParaRPr lang="de-DE" sz="14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7803514-ACE3-4D00-B254-01278FF6AFA5}"/>
              </a:ext>
            </a:extLst>
          </p:cNvPr>
          <p:cNvSpPr txBox="1"/>
          <p:nvPr/>
        </p:nvSpPr>
        <p:spPr>
          <a:xfrm>
            <a:off x="6987785" y="2897338"/>
            <a:ext cx="1344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0" u="none" strike="noStrike" dirty="0">
                <a:effectLst/>
                <a:latin typeface="SFMono-Regular"/>
              </a:rPr>
              <a:t>F = Radio </a:t>
            </a:r>
            <a:r>
              <a:rPr lang="de-DE" sz="1400" b="1" i="0" u="none" strike="noStrike" dirty="0" err="1">
                <a:effectLst/>
                <a:latin typeface="SFMono-Regular"/>
              </a:rPr>
              <a:t>tower</a:t>
            </a:r>
            <a:endParaRPr lang="de-DE" sz="14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4F8747F-7A06-4B9C-B92E-528D65645CD2}"/>
              </a:ext>
            </a:extLst>
          </p:cNvPr>
          <p:cNvSpPr txBox="1"/>
          <p:nvPr/>
        </p:nvSpPr>
        <p:spPr>
          <a:xfrm>
            <a:off x="6987785" y="3147978"/>
            <a:ext cx="188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B = </a:t>
            </a:r>
            <a:r>
              <a:rPr lang="de-DE" sz="1400" b="1" dirty="0" err="1">
                <a:latin typeface="SFMono-Regular"/>
              </a:rPr>
              <a:t>O</a:t>
            </a:r>
            <a:r>
              <a:rPr lang="de-DE" sz="1400" b="1" i="0" u="none" strike="noStrike" dirty="0" err="1">
                <a:effectLst/>
                <a:latin typeface="SFMono-Regular"/>
              </a:rPr>
              <a:t>bstacle</a:t>
            </a:r>
            <a:r>
              <a:rPr lang="de-DE" sz="1400" b="1" i="0" u="none" strike="noStrike" dirty="0">
                <a:effectLst/>
                <a:latin typeface="SFMono-Regular"/>
              </a:rPr>
              <a:t> </a:t>
            </a:r>
            <a:r>
              <a:rPr lang="de-DE" sz="1400" b="1" i="0" u="none" strike="noStrike" dirty="0" err="1">
                <a:effectLst/>
                <a:latin typeface="SFMono-Regular"/>
              </a:rPr>
              <a:t>for</a:t>
            </a:r>
            <a:r>
              <a:rPr lang="de-DE" sz="1400" b="1" i="0" u="none" strike="noStrike" dirty="0">
                <a:effectLst/>
                <a:latin typeface="SFMono-Regular"/>
              </a:rPr>
              <a:t> </a:t>
            </a:r>
            <a:r>
              <a:rPr lang="de-DE" sz="1400" b="1" i="0" u="none" strike="noStrike" dirty="0" err="1">
                <a:effectLst/>
                <a:latin typeface="SFMono-Regular"/>
              </a:rPr>
              <a:t>rescue</a:t>
            </a:r>
            <a:endParaRPr lang="de-DE" sz="1400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7103F7-25B3-4A96-A660-16F4737B399D}"/>
              </a:ext>
            </a:extLst>
          </p:cNvPr>
          <p:cNvSpPr txBox="1"/>
          <p:nvPr/>
        </p:nvSpPr>
        <p:spPr>
          <a:xfrm>
            <a:off x="6987785" y="3466610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H = </a:t>
            </a:r>
            <a:r>
              <a:rPr lang="de-DE" sz="1400" b="1" dirty="0" err="1">
                <a:latin typeface="SFMono-Regular"/>
              </a:rPr>
              <a:t>Barrier</a:t>
            </a:r>
            <a:endParaRPr lang="de-DE" sz="14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DD9072F-B3F8-41DD-905F-BB3FDC6C929D}"/>
              </a:ext>
            </a:extLst>
          </p:cNvPr>
          <p:cNvSpPr txBox="1"/>
          <p:nvPr/>
        </p:nvSpPr>
        <p:spPr>
          <a:xfrm>
            <a:off x="6988159" y="3729794"/>
            <a:ext cx="9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P = Person</a:t>
            </a:r>
            <a:endParaRPr lang="de-DE" sz="1400" b="1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0EC2725-1967-40FA-BC4E-D8D2B6ACE562}"/>
              </a:ext>
            </a:extLst>
          </p:cNvPr>
          <p:cNvSpPr txBox="1"/>
          <p:nvPr/>
        </p:nvSpPr>
        <p:spPr>
          <a:xfrm>
            <a:off x="6987785" y="4000337"/>
            <a:ext cx="975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W = </a:t>
            </a:r>
            <a:r>
              <a:rPr lang="de-DE" sz="1400" b="1" dirty="0" err="1">
                <a:latin typeface="SFMono-Regular"/>
              </a:rPr>
              <a:t>Water</a:t>
            </a:r>
            <a:endParaRPr lang="de-DE" sz="1400" b="1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AA810AA-E479-448B-9849-5757AA6E63B4}"/>
              </a:ext>
            </a:extLst>
          </p:cNvPr>
          <p:cNvSpPr txBox="1"/>
          <p:nvPr/>
        </p:nvSpPr>
        <p:spPr>
          <a:xfrm>
            <a:off x="6987785" y="4263521"/>
            <a:ext cx="788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X = Wall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79140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8D4BC4-7E9A-40FB-A880-B76A4095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74" y="2483528"/>
            <a:ext cx="2235994" cy="168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D2698E-653E-4065-A91B-9ADFE5CCE4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0319" y="2544751"/>
            <a:ext cx="461178" cy="423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DE9EB04-C184-43A6-884B-4392CFAD6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063"/>
          <a:stretch/>
        </p:blipFill>
        <p:spPr>
          <a:xfrm>
            <a:off x="3035733" y="4689461"/>
            <a:ext cx="3072534" cy="1341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53733CB-FD99-4179-9B4C-019D483D7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35" y="2502549"/>
            <a:ext cx="2596816" cy="147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F06E5F-4A47-4172-B922-7A0E91D5B344}"/>
              </a:ext>
            </a:extLst>
          </p:cNvPr>
          <p:cNvSpPr txBox="1"/>
          <p:nvPr/>
        </p:nvSpPr>
        <p:spPr>
          <a:xfrm>
            <a:off x="843915" y="4033922"/>
            <a:ext cx="125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Abb.1: Erdbeben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5BDFCD-2504-4A47-9275-2F964C2AA29E}"/>
              </a:ext>
            </a:extLst>
          </p:cNvPr>
          <p:cNvSpPr txBox="1"/>
          <p:nvPr/>
        </p:nvSpPr>
        <p:spPr>
          <a:xfrm>
            <a:off x="5788774" y="4221839"/>
            <a:ext cx="1609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Abb.2: Atomkraftwerk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779B63-6CFC-496C-AB5B-ADFA1A79B95A}"/>
              </a:ext>
            </a:extLst>
          </p:cNvPr>
          <p:cNvSpPr txBox="1"/>
          <p:nvPr/>
        </p:nvSpPr>
        <p:spPr>
          <a:xfrm>
            <a:off x="2962713" y="6020382"/>
            <a:ext cx="2378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Abb.3: Brand auf Industriegelände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148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706ECE-F98E-4FAF-8016-06D473A783B0}"/>
              </a:ext>
            </a:extLst>
          </p:cNvPr>
          <p:cNvSpPr txBox="1"/>
          <p:nvPr/>
        </p:nvSpPr>
        <p:spPr>
          <a:xfrm>
            <a:off x="926928" y="6056047"/>
            <a:ext cx="2961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Abb.14: Visualisierung des Firmengeländes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20D6B1-FAD2-49F5-B1C2-069EEE0EAC28}"/>
              </a:ext>
            </a:extLst>
          </p:cNvPr>
          <p:cNvSpPr txBox="1"/>
          <p:nvPr/>
        </p:nvSpPr>
        <p:spPr>
          <a:xfrm>
            <a:off x="822960" y="1813960"/>
            <a:ext cx="22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Submodule: </a:t>
            </a:r>
            <a:r>
              <a:rPr lang="de-DE" b="1" dirty="0" err="1">
                <a:solidFill>
                  <a:srgbClr val="0070C0"/>
                </a:solidFill>
              </a:rPr>
              <a:t>Premises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A38332-6887-421C-8970-06B056310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2"/>
          <a:stretch/>
        </p:blipFill>
        <p:spPr>
          <a:xfrm>
            <a:off x="-102565" y="2080366"/>
            <a:ext cx="5421013" cy="405917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EA28C0A-51C8-47C3-87AE-0B34FD8B97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74300" r="43845" b="3669"/>
          <a:stretch/>
        </p:blipFill>
        <p:spPr>
          <a:xfrm>
            <a:off x="4885532" y="2162191"/>
            <a:ext cx="1880964" cy="119431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9EE9EBE-34BF-4323-AB46-542117B8EA3D}"/>
              </a:ext>
            </a:extLst>
          </p:cNvPr>
          <p:cNvSpPr txBox="1"/>
          <p:nvPr/>
        </p:nvSpPr>
        <p:spPr>
          <a:xfrm>
            <a:off x="5149654" y="2173961"/>
            <a:ext cx="1234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S = Start </a:t>
            </a:r>
            <a:r>
              <a:rPr lang="de-DE" sz="1400" b="1" dirty="0" err="1"/>
              <a:t>point</a:t>
            </a:r>
            <a:endParaRPr lang="de-DE" sz="1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ECD6F7-905A-4B72-B792-386BA2005BD6}"/>
              </a:ext>
            </a:extLst>
          </p:cNvPr>
          <p:cNvSpPr txBox="1"/>
          <p:nvPr/>
        </p:nvSpPr>
        <p:spPr>
          <a:xfrm>
            <a:off x="5149654" y="2440367"/>
            <a:ext cx="1956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0" u="none" strike="noStrike" dirty="0">
                <a:effectLst/>
                <a:latin typeface="SFMono-Regular"/>
              </a:rPr>
              <a:t>R =Radioaktive </a:t>
            </a:r>
            <a:r>
              <a:rPr lang="de-DE" sz="1400" b="1" i="0" u="none" strike="noStrike" dirty="0" err="1">
                <a:effectLst/>
                <a:latin typeface="SFMono-Regular"/>
              </a:rPr>
              <a:t>obstacle</a:t>
            </a:r>
            <a:endParaRPr lang="de-DE" sz="14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A942F68-C5E3-46D6-9874-0E2572B11F83}"/>
              </a:ext>
            </a:extLst>
          </p:cNvPr>
          <p:cNvSpPr txBox="1"/>
          <p:nvPr/>
        </p:nvSpPr>
        <p:spPr>
          <a:xfrm>
            <a:off x="5149654" y="2706773"/>
            <a:ext cx="1344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0" u="none" strike="noStrike" dirty="0">
                <a:effectLst/>
                <a:latin typeface="SFMono-Regular"/>
              </a:rPr>
              <a:t>F = Radio </a:t>
            </a:r>
            <a:r>
              <a:rPr lang="de-DE" sz="1400" b="1" i="0" u="none" strike="noStrike" dirty="0" err="1">
                <a:effectLst/>
                <a:latin typeface="SFMono-Regular"/>
              </a:rPr>
              <a:t>tower</a:t>
            </a:r>
            <a:endParaRPr lang="de-DE" sz="14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942D646-E412-4EF7-BF2F-35005EC85854}"/>
              </a:ext>
            </a:extLst>
          </p:cNvPr>
          <p:cNvSpPr txBox="1"/>
          <p:nvPr/>
        </p:nvSpPr>
        <p:spPr>
          <a:xfrm>
            <a:off x="5149654" y="2957413"/>
            <a:ext cx="188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B = </a:t>
            </a:r>
            <a:r>
              <a:rPr lang="de-DE" sz="1400" b="1" dirty="0" err="1">
                <a:latin typeface="SFMono-Regular"/>
              </a:rPr>
              <a:t>O</a:t>
            </a:r>
            <a:r>
              <a:rPr lang="de-DE" sz="1400" b="1" i="0" u="none" strike="noStrike" dirty="0" err="1">
                <a:effectLst/>
                <a:latin typeface="SFMono-Regular"/>
              </a:rPr>
              <a:t>bstacle</a:t>
            </a:r>
            <a:r>
              <a:rPr lang="de-DE" sz="1400" b="1" i="0" u="none" strike="noStrike" dirty="0">
                <a:effectLst/>
                <a:latin typeface="SFMono-Regular"/>
              </a:rPr>
              <a:t> </a:t>
            </a:r>
            <a:r>
              <a:rPr lang="de-DE" sz="1400" b="1" i="0" u="none" strike="noStrike" dirty="0" err="1">
                <a:effectLst/>
                <a:latin typeface="SFMono-Regular"/>
              </a:rPr>
              <a:t>for</a:t>
            </a:r>
            <a:r>
              <a:rPr lang="de-DE" sz="1400" b="1" i="0" u="none" strike="noStrike" dirty="0">
                <a:effectLst/>
                <a:latin typeface="SFMono-Regular"/>
              </a:rPr>
              <a:t> </a:t>
            </a:r>
            <a:r>
              <a:rPr lang="de-DE" sz="1400" b="1" i="0" u="none" strike="noStrike" dirty="0" err="1">
                <a:effectLst/>
                <a:latin typeface="SFMono-Regular"/>
              </a:rPr>
              <a:t>rescue</a:t>
            </a:r>
            <a:endParaRPr lang="de-DE" sz="14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F11C21D-19C1-4CE2-8D22-A04A9058E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8" t="74300" r="34687" b="3669"/>
          <a:stretch/>
        </p:blipFill>
        <p:spPr>
          <a:xfrm>
            <a:off x="4917258" y="3265190"/>
            <a:ext cx="423649" cy="119431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0971408-8051-46F3-B123-E891D170C804}"/>
              </a:ext>
            </a:extLst>
          </p:cNvPr>
          <p:cNvSpPr txBox="1"/>
          <p:nvPr/>
        </p:nvSpPr>
        <p:spPr>
          <a:xfrm>
            <a:off x="5149654" y="3276045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H = </a:t>
            </a:r>
            <a:r>
              <a:rPr lang="de-DE" sz="1400" b="1" dirty="0" err="1">
                <a:latin typeface="SFMono-Regular"/>
              </a:rPr>
              <a:t>Barrier</a:t>
            </a:r>
            <a:endParaRPr lang="de-DE" sz="14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CD23DF4-DD02-4E96-BBCA-44A95F3CF702}"/>
              </a:ext>
            </a:extLst>
          </p:cNvPr>
          <p:cNvSpPr txBox="1"/>
          <p:nvPr/>
        </p:nvSpPr>
        <p:spPr>
          <a:xfrm>
            <a:off x="5150028" y="3539229"/>
            <a:ext cx="9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P = Person</a:t>
            </a:r>
            <a:endParaRPr lang="de-DE" sz="1400" b="1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CA00BD2-42E7-4DFD-863A-492692FDF3B9}"/>
              </a:ext>
            </a:extLst>
          </p:cNvPr>
          <p:cNvSpPr txBox="1"/>
          <p:nvPr/>
        </p:nvSpPr>
        <p:spPr>
          <a:xfrm>
            <a:off x="5149654" y="3809772"/>
            <a:ext cx="975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W = </a:t>
            </a:r>
            <a:r>
              <a:rPr lang="de-DE" sz="1400" b="1" dirty="0" err="1">
                <a:latin typeface="SFMono-Regular"/>
              </a:rPr>
              <a:t>Water</a:t>
            </a:r>
            <a:endParaRPr lang="de-DE" sz="1400" b="1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2594EF6-C6F1-4BDE-ABA0-041893A593A2}"/>
              </a:ext>
            </a:extLst>
          </p:cNvPr>
          <p:cNvSpPr txBox="1"/>
          <p:nvPr/>
        </p:nvSpPr>
        <p:spPr>
          <a:xfrm>
            <a:off x="5149654" y="4072956"/>
            <a:ext cx="788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X = Wall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43623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Status of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A3757-53C8-47FF-8890-A8AA97651F51}"/>
              </a:ext>
            </a:extLst>
          </p:cNvPr>
          <p:cNvSpPr txBox="1"/>
          <p:nvPr/>
        </p:nvSpPr>
        <p:spPr>
          <a:xfrm>
            <a:off x="6788843" y="193882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Design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E2F8A1-40C2-4B62-BDEC-0F5F5AC7EA3A}"/>
              </a:ext>
            </a:extLst>
          </p:cNvPr>
          <p:cNvSpPr txBox="1"/>
          <p:nvPr/>
        </p:nvSpPr>
        <p:spPr>
          <a:xfrm>
            <a:off x="7705596" y="1938822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Software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19EEF4-C298-46CB-8315-8DCA2FD70F55}"/>
              </a:ext>
            </a:extLst>
          </p:cNvPr>
          <p:cNvSpPr txBox="1"/>
          <p:nvPr/>
        </p:nvSpPr>
        <p:spPr>
          <a:xfrm>
            <a:off x="885633" y="6023022"/>
            <a:ext cx="149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Tab.1: </a:t>
            </a:r>
            <a:r>
              <a:rPr lang="de-DE" sz="1200" b="1" dirty="0" err="1"/>
              <a:t>Requirements</a:t>
            </a:r>
            <a:endParaRPr lang="de-DE" sz="1200" b="1" dirty="0"/>
          </a:p>
          <a:p>
            <a:endParaRPr lang="de-DE" sz="12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DEC09A9-AEC9-4970-A9AF-EA9B129E0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33" y="2308154"/>
            <a:ext cx="5802706" cy="36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54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Implementation in Unity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49C18D5-882D-4282-9C94-C8EF93248F13}"/>
              </a:ext>
            </a:extLst>
          </p:cNvPr>
          <p:cNvSpPr txBox="1"/>
          <p:nvPr/>
        </p:nvSpPr>
        <p:spPr>
          <a:xfrm>
            <a:off x="926928" y="605604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Abb.15:</a:t>
            </a:r>
          </a:p>
        </p:txBody>
      </p:sp>
    </p:spTree>
    <p:extLst>
      <p:ext uri="{BB962C8B-B14F-4D97-AF65-F5344CB8AC3E}">
        <p14:creationId xmlns:p14="http://schemas.microsoft.com/office/powerpoint/2010/main" val="2380961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23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j-lt"/>
              </a:rPr>
              <a:t>Fig…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236589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Bibliography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24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758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+mj-lt"/>
              </a:rPr>
              <a:t>[1] </a:t>
            </a:r>
          </a:p>
          <a:p>
            <a:r>
              <a:rPr lang="de-DE" sz="1200" dirty="0">
                <a:latin typeface="+mj-lt"/>
              </a:rPr>
              <a:t>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B00C864-E308-4E37-B7CC-EE343912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9272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3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8324C32-738A-4690-AF28-5CD0E789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59" y="2416150"/>
            <a:ext cx="2395881" cy="3376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</a:p>
          <a:p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Problem: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verletzte Personen finden und retten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Gegenstände bergen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ohne andere Menschen in Gefahr zu bringen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Lösung: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Rescue Robot</a:t>
            </a:r>
          </a:p>
          <a:p>
            <a:endParaRPr lang="de-DE" sz="16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9C7548-B908-4ED1-9659-E0527A8E8B96}"/>
              </a:ext>
            </a:extLst>
          </p:cNvPr>
          <p:cNvSpPr txBox="1"/>
          <p:nvPr/>
        </p:nvSpPr>
        <p:spPr>
          <a:xfrm>
            <a:off x="5942247" y="5710608"/>
            <a:ext cx="1157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Abb.4: Roboter</a:t>
            </a:r>
          </a:p>
        </p:txBody>
      </p:sp>
    </p:spTree>
    <p:extLst>
      <p:ext uri="{BB962C8B-B14F-4D97-AF65-F5344CB8AC3E}">
        <p14:creationId xmlns:p14="http://schemas.microsoft.com/office/powerpoint/2010/main" val="188087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37860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Produkteinsatz</a:t>
            </a:r>
            <a:r>
              <a:rPr lang="en-US" dirty="0"/>
              <a:t> / </a:t>
            </a:r>
            <a:r>
              <a:rPr lang="en-US" dirty="0" err="1"/>
              <a:t>Systemumgebung</a:t>
            </a:r>
            <a:r>
              <a:rPr lang="en-US" dirty="0"/>
              <a:t>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Requirements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Use Case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Paper Prototypes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800" dirty="0"/>
              <a:t>Technical System Architecture</a:t>
            </a:r>
            <a:endParaRPr lang="en-US" sz="1800" dirty="0"/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Swimlanes</a:t>
            </a:r>
            <a:endParaRPr lang="en-US" dirty="0"/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Submodules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Status of implementation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Unity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166DEFF-8A90-422F-A349-F7E492EA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277364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9D4E0F-A520-4CE9-89BD-FEBCFC380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5" y="2000337"/>
            <a:ext cx="4680646" cy="33647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Produkteinsatz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5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BF9B6A-2B70-4E2A-A30D-4C377FBC527B}"/>
              </a:ext>
            </a:extLst>
          </p:cNvPr>
          <p:cNvSpPr txBox="1"/>
          <p:nvPr/>
        </p:nvSpPr>
        <p:spPr>
          <a:xfrm>
            <a:off x="926415" y="535107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Abb.5: </a:t>
            </a:r>
            <a:r>
              <a:rPr lang="de-DE" sz="1200" b="1" dirty="0" err="1"/>
              <a:t>Product</a:t>
            </a:r>
            <a:r>
              <a:rPr lang="de-DE" sz="1200" b="1" dirty="0"/>
              <a:t> </a:t>
            </a:r>
            <a:r>
              <a:rPr lang="de-DE" sz="1200" b="1" dirty="0" err="1"/>
              <a:t>context</a:t>
            </a:r>
            <a:r>
              <a:rPr lang="de-DE" sz="1200" b="1" dirty="0"/>
              <a:t> </a:t>
            </a:r>
            <a:r>
              <a:rPr lang="de-DE" sz="1200" b="1" dirty="0" err="1"/>
              <a:t>overview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70351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/>
              <a:t>Systemumgebung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61CD30-4E44-4D39-9D82-221497AAD822}"/>
              </a:ext>
            </a:extLst>
          </p:cNvPr>
          <p:cNvSpPr txBox="1"/>
          <p:nvPr/>
        </p:nvSpPr>
        <p:spPr>
          <a:xfrm>
            <a:off x="917596" y="6005986"/>
            <a:ext cx="1955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Abb.6: System </a:t>
            </a:r>
            <a:r>
              <a:rPr lang="de-DE" sz="1200" b="1" dirty="0" err="1"/>
              <a:t>environment</a:t>
            </a:r>
            <a:endParaRPr lang="de-DE" sz="12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94EF9B-6D35-4F0E-895B-78CB5776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6" y="1914160"/>
            <a:ext cx="6197660" cy="40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35E229-1F12-43C4-83CA-A2A205A83680}"/>
              </a:ext>
            </a:extLst>
          </p:cNvPr>
          <p:cNvSpPr txBox="1"/>
          <p:nvPr/>
        </p:nvSpPr>
        <p:spPr>
          <a:xfrm>
            <a:off x="885633" y="6023022"/>
            <a:ext cx="149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Tab.1: </a:t>
            </a:r>
            <a:r>
              <a:rPr lang="de-DE" sz="1200" b="1" dirty="0" err="1"/>
              <a:t>Requirements</a:t>
            </a:r>
            <a:endParaRPr lang="de-DE" sz="1200" b="1" dirty="0"/>
          </a:p>
          <a:p>
            <a:endParaRPr lang="de-DE" sz="12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C7325A-9AD6-46E3-AAA7-C6BAE7FC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33" y="2308154"/>
            <a:ext cx="5802706" cy="36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4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A9A473-F3BD-430B-A5AB-9C9F473E3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7" y="1737361"/>
            <a:ext cx="4251341" cy="45422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Case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8</a:t>
            </a:fld>
            <a:endParaRPr lang="de-DE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27508FCC-828F-491B-9ACD-40268A28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130D43-9C5E-4542-A2A0-894378330779}"/>
              </a:ext>
            </a:extLst>
          </p:cNvPr>
          <p:cNvSpPr txBox="1"/>
          <p:nvPr/>
        </p:nvSpPr>
        <p:spPr>
          <a:xfrm>
            <a:off x="5159828" y="6092685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Abb.7: Use Case Model</a:t>
            </a:r>
          </a:p>
        </p:txBody>
      </p:sp>
    </p:spTree>
    <p:extLst>
      <p:ext uri="{BB962C8B-B14F-4D97-AF65-F5344CB8AC3E}">
        <p14:creationId xmlns:p14="http://schemas.microsoft.com/office/powerpoint/2010/main" val="195215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9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56F1BB-BEA5-403F-BF2D-B8B5E2650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2676" r="30784"/>
          <a:stretch/>
        </p:blipFill>
        <p:spPr>
          <a:xfrm>
            <a:off x="923531" y="2066991"/>
            <a:ext cx="2230216" cy="1790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D32B26-9F11-4313-9EAA-02937E2C5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9" r="3266" b="12540"/>
          <a:stretch/>
        </p:blipFill>
        <p:spPr>
          <a:xfrm>
            <a:off x="289050" y="3781314"/>
            <a:ext cx="2724738" cy="106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99385C0-3369-44BA-964A-4CB4CC37A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6044" r="10100" b="2168"/>
          <a:stretch/>
        </p:blipFill>
        <p:spPr>
          <a:xfrm>
            <a:off x="3467662" y="2053778"/>
            <a:ext cx="2094822" cy="179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0891085-B273-43B4-8E4E-DFC8C779D0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21779" r="18795" b="15806"/>
          <a:stretch/>
        </p:blipFill>
        <p:spPr>
          <a:xfrm>
            <a:off x="5876399" y="2057925"/>
            <a:ext cx="2661112" cy="178897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23531" y="4931201"/>
            <a:ext cx="2108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Abb.8: </a:t>
            </a:r>
          </a:p>
          <a:p>
            <a:r>
              <a:rPr lang="de-DE" sz="1200" b="1" dirty="0"/>
              <a:t>Paper Prototype Bruno Berger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932A8-63AE-4A1A-84BB-F0D1CFA4297C}"/>
              </a:ext>
            </a:extLst>
          </p:cNvPr>
          <p:cNvSpPr txBox="1"/>
          <p:nvPr/>
        </p:nvSpPr>
        <p:spPr>
          <a:xfrm>
            <a:off x="3380592" y="3935936"/>
            <a:ext cx="220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Abb.9: </a:t>
            </a:r>
          </a:p>
          <a:p>
            <a:r>
              <a:rPr lang="de-DE" sz="1200" b="1" dirty="0"/>
              <a:t>Paper Prototype Melanie Löbel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4F658A7-C77B-421E-B9AD-4FD89140F79A}"/>
              </a:ext>
            </a:extLst>
          </p:cNvPr>
          <p:cNvSpPr txBox="1"/>
          <p:nvPr/>
        </p:nvSpPr>
        <p:spPr>
          <a:xfrm>
            <a:off x="5827086" y="3935935"/>
            <a:ext cx="2620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 Lukas Walter</a:t>
            </a:r>
          </a:p>
        </p:txBody>
      </p:sp>
    </p:spTree>
    <p:extLst>
      <p:ext uri="{BB962C8B-B14F-4D97-AF65-F5344CB8AC3E}">
        <p14:creationId xmlns:p14="http://schemas.microsoft.com/office/powerpoint/2010/main" val="303575848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1029</Words>
  <Application>Microsoft Office PowerPoint</Application>
  <PresentationFormat>Bildschirmpräsentation (4:3)</PresentationFormat>
  <Paragraphs>201</Paragraphs>
  <Slides>24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SFMono-Regular</vt:lpstr>
      <vt:lpstr>Wingdings</vt:lpstr>
      <vt:lpstr>Wingdings 2</vt:lpstr>
      <vt:lpstr>HDOfficeLightV0</vt:lpstr>
      <vt:lpstr>1_HDOfficeLightV0</vt:lpstr>
      <vt:lpstr>Rückblick</vt:lpstr>
      <vt:lpstr>Rescue Robot   Projekt angewandte Elektrotechnik</vt:lpstr>
      <vt:lpstr>Motivation</vt:lpstr>
      <vt:lpstr>Motivation</vt:lpstr>
      <vt:lpstr>Agenda</vt:lpstr>
      <vt:lpstr>Produkteinsatz</vt:lpstr>
      <vt:lpstr>Systemumgebung</vt:lpstr>
      <vt:lpstr>Requirements </vt:lpstr>
      <vt:lpstr>Use Case </vt:lpstr>
      <vt:lpstr>Paper Prototype</vt:lpstr>
      <vt:lpstr>Paper Prototype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Submodules</vt:lpstr>
      <vt:lpstr>Submodules and Implementation</vt:lpstr>
      <vt:lpstr>Submodules and Implementation</vt:lpstr>
      <vt:lpstr>Submodules and Implementation</vt:lpstr>
      <vt:lpstr>Status of implementation</vt:lpstr>
      <vt:lpstr>Implementation in Unity</vt:lpstr>
      <vt:lpstr>References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Löbel, Melanie</dc:creator>
  <cp:lastModifiedBy>Melanie Löbel</cp:lastModifiedBy>
  <cp:revision>367</cp:revision>
  <cp:lastPrinted>2020-07-14T06:42:52Z</cp:lastPrinted>
  <dcterms:created xsi:type="dcterms:W3CDTF">2019-04-05T07:17:35Z</dcterms:created>
  <dcterms:modified xsi:type="dcterms:W3CDTF">2020-08-11T11:32:36Z</dcterms:modified>
</cp:coreProperties>
</file>